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4"/>
  </p:notesMasterIdLst>
  <p:sldIdLst>
    <p:sldId id="331" r:id="rId2"/>
    <p:sldId id="267" r:id="rId3"/>
    <p:sldId id="268" r:id="rId4"/>
    <p:sldId id="269" r:id="rId5"/>
    <p:sldId id="270" r:id="rId6"/>
    <p:sldId id="271" r:id="rId7"/>
    <p:sldId id="324" r:id="rId8"/>
    <p:sldId id="272" r:id="rId9"/>
    <p:sldId id="341" r:id="rId10"/>
    <p:sldId id="342" r:id="rId11"/>
    <p:sldId id="351" r:id="rId12"/>
    <p:sldId id="273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79"/>
  </p:normalViewPr>
  <p:slideViewPr>
    <p:cSldViewPr showGuides="1">
      <p:cViewPr varScale="1">
        <p:scale>
          <a:sx n="66" d="100"/>
          <a:sy n="66" d="100"/>
        </p:scale>
        <p:origin x="208" y="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93DCBC2-C4B4-B045-150C-7CF25E6DF7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10704B-CFC6-E8A7-271A-A2EF6E23C7B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E7D4FEF-8B1C-7D46-8F1D-89FB6E14E047}" type="datetimeFigureOut">
              <a:rPr lang="en-US"/>
              <a:pPr>
                <a:defRPr/>
              </a:pPr>
              <a:t>12/23/25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658C5C-D86D-01E0-5D04-B11EE638D0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7E68272-974F-4C19-BEBC-C739B2147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5D124E-9FE5-0555-2975-9E75ED48D6A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E3498-F6A6-8AA3-0A87-50D083EB6D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95E14DA-CD7C-8844-95D3-64D87DE646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29">
            <a:extLst>
              <a:ext uri="{FF2B5EF4-FFF2-40B4-BE49-F238E27FC236}">
                <a16:creationId xmlns:a16="http://schemas.microsoft.com/office/drawing/2014/main" id="{27B4DAE2-1E61-1206-4594-DF781C46A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D5C8CEE2-5C52-CC35-3058-592663CEF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26">
            <a:extLst>
              <a:ext uri="{FF2B5EF4-FFF2-40B4-BE49-F238E27FC236}">
                <a16:creationId xmlns:a16="http://schemas.microsoft.com/office/drawing/2014/main" id="{0599399E-DCFF-33B4-21A3-2403115AB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4927018A-321D-DE46-84FF-306E222CE0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887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DA607E4D-0083-B50B-7A01-99060845D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34C15910-E12E-76AC-7BB4-D45D78987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67E76857-49CC-BE2C-3FB7-67F45F7D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9E374-F520-C848-A15A-9B08C48923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10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55D9D2BE-7CD4-B7C2-CF3A-A747CB71B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F27BE091-11BB-268A-A45D-2B2860BA3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6B9AED93-769B-A77F-4967-4D4DFBB2B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BF313-2314-C94B-B712-473BBC29E8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6507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64DA6D-7FCC-A215-F83F-6A9001C93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A6B1BA9-757D-52C6-6603-23CA1EB7A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0B2913-76CA-11D0-97A4-4F941D83D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1A9A4-A2BC-6747-9465-966CEAEF6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967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BBD545A7-E2A1-F8AB-C598-EFDFE9E00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C72A1066-4914-D8EE-D4A7-955E4DD7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4642F29A-D479-0E1D-4115-D2EE29B50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B341D-4E56-1D4B-B66E-1D0CAC10B7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9932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EDA4F-3C7C-33A7-7E32-27CC7C51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8FD67-8DF9-7601-8B6A-9A76DE370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4D849-44B4-EA1E-D44D-BDC988381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F492A631-136E-F841-A9C9-5F44B8174E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3327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C2D1E44F-CA1D-50EE-2152-F239128D7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DF144C32-0FCF-8B1A-7EA9-A65540254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C707D1CA-7CE4-CD3D-DD66-E6429D0DB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50C0A-FE53-D24B-BB0C-A5D6B7C025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10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03BA02E7-7AC7-E58A-041F-CFFD254D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E191E1A1-F971-476F-36C2-973D8270D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8E48ED44-2301-DC10-77CB-7AD0A5F87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CE87-1190-5B4D-81D5-DAEEC174C3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31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CF2C578C-6DCA-3058-8E43-7846D062D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5FC2BF1B-52E8-DE8B-B39A-05F4FBD4F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5B7F45C5-815C-A9EF-F994-FFB690F15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DA055-4B86-B544-9D9E-A2730DF625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809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55D39F69-C96E-90AE-E859-77D4DCB38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F7ED208C-F5E8-80B3-DCE1-58CE52C67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DB1CD4DA-7C34-B9EB-EC39-1D7F0720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94E3C-E959-E246-A333-9D54ABD8DA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23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3F3EBE8A-5638-A33C-28F7-C8DA99CE5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26F87A5A-A141-F349-335A-E66E99610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DE274A97-1A58-352B-F93F-7B9F79525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58B17-641E-5C4E-B456-BB507D8699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27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7EC16199-6217-B5E9-A540-A49EEDA1DB50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E40A2218-FA2D-E4FF-E019-A6ABBD75522A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3DDA12EE-7464-CBFB-4549-1BBA4C22F492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A32E60D2-7AA6-62C5-84DA-FE154C399869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30F6CB2-85F0-1FBA-14ED-A9575B640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B7E2E11-EDD2-A123-8807-5FF3DCF3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8FB235C4-12E7-6E9E-1C7C-B513FFC21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22430-3303-7C45-BFF1-5445497F4C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618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7B701C99-C31C-9451-EC4F-6E91BD81884B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5FC8553-1087-3656-4A45-DFF945095B55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853FEC15-C2ED-225C-BDF8-6574F32040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85BDE044-0823-30B6-CEA4-0FBFB13319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135D851-6442-18F3-EB24-4BC4B7922B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940CA0E2-8DF4-F8FC-0AB2-DDB57CAF7F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472CDDE-64F5-B311-A6A2-6B6FACD82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46F34F03-2A29-A445-87B5-A2A6CC5BB6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27808138-C88D-73F1-92CA-545ED163E172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87A018B-9F18-771D-C402-609066749111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6458BD4-B5FE-971A-3C30-94D7A1F38E1E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53" r:id="rId2"/>
    <p:sldLayoutId id="2147484062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63" r:id="rId9"/>
    <p:sldLayoutId id="2147484059" r:id="rId10"/>
    <p:sldLayoutId id="2147484060" r:id="rId11"/>
    <p:sldLayoutId id="214748406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2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sofH466lqk" TargetMode="External"/><Relationship Id="rId2" Type="http://schemas.openxmlformats.org/officeDocument/2006/relationships/hyperlink" Target="https://www.bing.com/videos/riverview/relatedvideo?q=transcription%20&amp;mid=0B7BBFCA27918AA184D90B7BBFCA27918AA184D9&amp;ajaxhist=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s/url?sa=i&amp;rct=j&amp;q=&amp;esrc=s&amp;source=images&amp;cd=&amp;cad=rja&amp;uact=8&amp;ved=0ahUKEwjQ8ZL16M3MAhUJthoKHcErDMQQjRwIBw&amp;url=http://www.slideshare.net/ar_shad/transcription-and-splicing&amp;psig=AFQjCNGyjq7BcpbyFtEkmDtCnkDmjTmwBw&amp;ust=1462911403227487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rs/url?sa=i&amp;rct=j&amp;q=&amp;esrc=s&amp;source=images&amp;cd=&amp;cad=rja&amp;uact=8&amp;ved=0ahUKEwjH3Ky46M3MAhXIuhoKHTHUA2AQjRwIBw&amp;url=http://www.namrata.co/regulation-of-gene-expression-in-eukaryotes-lecture-3/&amp;psig=AFQjCNGyjq7BcpbyFtEkmDtCnkDmjTmwBw&amp;ust=146291140322748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studyblue.com/notes/note/n/class-12-2-18-13-/deck/5909481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rs/url?sa=i&amp;rct=j&amp;q=&amp;esrc=s&amp;source=images&amp;cd=&amp;cad=rja&amp;uact=8&amp;ved=0CAcQjRxqFQoTCKGAkPnZnscCFUGC2woduJEBbQ&amp;url=http://www.meritnation.com/ask-answer/question/explain-the-process-of-transcription-in-bacteria-with-diagra/molecular-basis-of-inheritance/921122&amp;ei=ErLIVaGvA8GE7ga4o4boBg&amp;bvm=bv.99804247,d.bGQ&amp;psig=AFQjCNEFAZAiQD4itjTenVuc1v8bVWv5PA&amp;ust=1439302447495670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rs/url?sa=i&amp;rct=j&amp;q=&amp;esrc=s&amp;source=images&amp;cd=&amp;ved=0ahUKEwiZ69m97c3MAhXBBBoKHUCbAb4QjRwIBw&amp;url=https://cnx.org/contents/48fcec00-b861-4d5f-b1d3-1df6bbb80eb4@6&amp;psig=AFQjCNFunrPRN99wIIylSfeTWl0DPrSUHg&amp;ust=146291265207477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3852080E-FA05-1BB1-4CC7-66323B019F82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33400" y="2057400"/>
            <a:ext cx="7623175" cy="1752600"/>
          </a:xfrm>
        </p:spPr>
        <p:txBody>
          <a:bodyPr anchor="t"/>
          <a:lstStyle/>
          <a:p>
            <a:pPr algn="ctr" eaLnBrk="1" hangingPunct="1"/>
            <a:r>
              <a:rPr lang="en-US" alt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TRANSCRIPTION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D4C209BD-1F39-D621-F440-380E671EF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503238"/>
            <a:ext cx="8229600" cy="938212"/>
          </a:xfrm>
        </p:spPr>
        <p:txBody>
          <a:bodyPr/>
          <a:lstStyle/>
          <a:p>
            <a:pPr algn="ctr"/>
            <a:r>
              <a:rPr lang="en-GB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5S rRNA genes</a:t>
            </a:r>
            <a:endParaRPr lang="en-US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DECBB821-6B24-00C6-6CCA-DEF706EF2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38" y="2060575"/>
            <a:ext cx="8296275" cy="3889375"/>
          </a:xfrm>
        </p:spPr>
        <p:txBody>
          <a:bodyPr/>
          <a:lstStyle/>
          <a:p>
            <a:r>
              <a:rPr lang="en-GB" altLang="en-US" dirty="0"/>
              <a:t>In humans, they are localized primarily on </a:t>
            </a:r>
            <a:r>
              <a:rPr lang="en-GB" altLang="en-US" b="1" dirty="0"/>
              <a:t>chromosome 1</a:t>
            </a:r>
            <a:r>
              <a:rPr lang="en-GB" altLang="en-US" dirty="0"/>
              <a:t>.</a:t>
            </a:r>
          </a:p>
          <a:p>
            <a:r>
              <a:rPr lang="en-GB" altLang="en-US" dirty="0"/>
              <a:t>Transcription is carried out by RNA polymerase III.</a:t>
            </a:r>
          </a:p>
          <a:p>
            <a:r>
              <a:rPr lang="en-GB" altLang="en-US" dirty="0"/>
              <a:t>The gene promoter is located within the gene itself, not upstream.</a:t>
            </a:r>
          </a:p>
          <a:p>
            <a:r>
              <a:rPr lang="en-GB" altLang="en-US" dirty="0"/>
              <a:t>The primary transcript, </a:t>
            </a:r>
            <a:r>
              <a:rPr lang="en-GB" altLang="en-US" b="1" dirty="0"/>
              <a:t>without processing</a:t>
            </a:r>
            <a:r>
              <a:rPr lang="en-GB" altLang="en-US" dirty="0"/>
              <a:t>, directly enters the composition of the large subunit of the ribosome in the nucleolus.</a:t>
            </a:r>
            <a:endParaRPr lang="en-US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8A78190F-D931-37C4-408F-AC820030B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00063"/>
            <a:ext cx="8229600" cy="866775"/>
          </a:xfrm>
        </p:spPr>
        <p:txBody>
          <a:bodyPr/>
          <a:lstStyle/>
          <a:p>
            <a:pPr algn="ctr"/>
            <a:r>
              <a:rPr lang="en-GB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 of tRNA</a:t>
            </a:r>
            <a:endParaRPr lang="en-US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558E1500-E7B1-48C9-3EF7-38ECFAD1B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989138"/>
            <a:ext cx="8229600" cy="4319587"/>
          </a:xfrm>
        </p:spPr>
        <p:txBody>
          <a:bodyPr/>
          <a:lstStyle/>
          <a:p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numerous copies of the tRNA gene in the genome.</a:t>
            </a:r>
          </a:p>
          <a:p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tRNAs are transcribed by RNA polymerase III.</a:t>
            </a:r>
          </a:p>
          <a:p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promoter is located within the coding sequence of the tRNA gene.</a:t>
            </a:r>
          </a:p>
          <a:p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transcript must be modified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become a mature tRNA.</a:t>
            </a:r>
          </a:p>
          <a:p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modifications occur by adding an CCA sequence to the 3' end, followed by chemical modification, which results in a three-dimensional configuration of the molecule that allows it to bind to an amino acid and the ribosome.</a:t>
            </a:r>
            <a:endParaRPr lang="sr-Cyrl-R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3957DFC9-A4B7-06E0-6D1B-336BC4967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939800"/>
          </a:xfrm>
        </p:spPr>
        <p:txBody>
          <a:bodyPr/>
          <a:lstStyle/>
          <a:p>
            <a:pPr eaLnBrk="1" hangingPunct="1"/>
            <a:r>
              <a:rPr lang="en-US" altLang="en-US" dirty="0"/>
              <a:t>Animation</a:t>
            </a:r>
          </a:p>
        </p:txBody>
      </p:sp>
      <p:sp>
        <p:nvSpPr>
          <p:cNvPr id="18435" name="Content Placeholder 1">
            <a:extLst>
              <a:ext uri="{FF2B5EF4-FFF2-40B4-BE49-F238E27FC236}">
                <a16:creationId xmlns:a16="http://schemas.microsoft.com/office/drawing/2014/main" id="{30E03F7E-9951-B2E2-C6DC-60AACE943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935163"/>
            <a:ext cx="8569325" cy="1925637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>
                <a:hlinkClick r:id="rId2"/>
              </a:rPr>
              <a:t>https://www.bing.com/videos/riverview/relatedvideo?q=transcription%20&amp;mid=0B7BBFCA27918AA184D90B7BBFCA27918AA184D9&amp;ajaxhist=0</a:t>
            </a:r>
            <a:endParaRPr lang="en-US" altLang="en-US"/>
          </a:p>
          <a:p>
            <a:pPr marL="0" indent="0">
              <a:buFont typeface="Wingdings 2" pitchFamily="2" charset="2"/>
              <a:buNone/>
            </a:pPr>
            <a:endParaRPr lang="en-US" altLang="en-US"/>
          </a:p>
          <a:p>
            <a:pPr marL="0" indent="0">
              <a:buFont typeface="Wingdings 2" pitchFamily="2" charset="2"/>
              <a:buNone/>
            </a:pPr>
            <a:endParaRPr lang="sr-Cyrl-RS" altLang="en-US">
              <a:hlinkClick r:id="rId3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88B38B3-0058-2E21-EDAA-1769B9C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39825"/>
          </a:xfrm>
        </p:spPr>
        <p:txBody>
          <a:bodyPr/>
          <a:lstStyle/>
          <a:p>
            <a:pPr algn="ctr" eaLnBrk="1" hangingPunct="1"/>
            <a:r>
              <a:rPr lang="en-US" alt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582F9AB5-014E-9099-5865-D31BF1C4ED6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628775"/>
            <a:ext cx="8713787" cy="4824413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of transcribing a specific DNA sequence into RNA (mRNA, tRNA, rRNA).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mRNA contains information about the sequence of amino acids in a polypeptide.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Latn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 in eukaryotes is similar to transcription in prokaryotes, with the following differences: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It takes place in the </a:t>
            </a:r>
            <a:r>
              <a:rPr lang="sr-Latn-C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prokaryotes in the cytoplasm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Transcription units are </a:t>
            </a:r>
            <a:r>
              <a:rPr lang="sr-Latn-C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monocistronic</a:t>
            </a:r>
            <a:r>
              <a:rPr lang="sr-Latn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one gene is transcribed into one RNA, in prokaryotes it is polycistronic - it contains a transcript with multiple genes</a:t>
            </a:r>
            <a:endParaRPr lang="en-US" altLang="en-US" sz="2800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C479CF7-D3AB-D76C-FCD9-7957B430E2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50" y="620713"/>
            <a:ext cx="8229600" cy="15938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sz="2800" dirty="0"/>
            </a:br>
            <a:br>
              <a:rPr lang="en-US" sz="2800" dirty="0"/>
            </a:br>
            <a:br>
              <a:rPr lang="sr-Cyrl-RS" sz="2800" dirty="0"/>
            </a:br>
            <a:br>
              <a:rPr lang="sr-Cyrl-RS" sz="2800" dirty="0"/>
            </a:br>
            <a:br>
              <a:rPr lang="sr-Cyrl-RS" sz="2800" dirty="0"/>
            </a:br>
            <a:br>
              <a:rPr lang="sr-Cyrl-RS" sz="2800" dirty="0"/>
            </a:br>
            <a:br>
              <a:rPr lang="sr-Cyrl-RS" sz="2800" dirty="0"/>
            </a:br>
            <a:r>
              <a:rPr lang="en-US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GB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nuclear gene is </a:t>
            </a:r>
            <a:r>
              <a:rPr lang="en-GB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discontinuous</a:t>
            </a:r>
            <a:r>
              <a:rPr lang="en-GB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(alternating exons and introns), the primarily synthesized mRNA is not functional, in prokaryotes it is continuous (only coding sequences)</a:t>
            </a:r>
            <a:br>
              <a:rPr lang="sr-Latn-CS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8" descr="http://image.slidesharecdn.com/transcriptionandsplicing-111019134351-phpapp01/95/transcription-and-splicing-38-728.jpg?cb=1319031926">
            <a:hlinkClick r:id="rId2"/>
            <a:extLst>
              <a:ext uri="{FF2B5EF4-FFF2-40B4-BE49-F238E27FC236}">
                <a16:creationId xmlns:a16="http://schemas.microsoft.com/office/drawing/2014/main" id="{CA980012-3E9B-2854-9435-172DD8144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6" b="22964"/>
          <a:stretch>
            <a:fillRect/>
          </a:stretch>
        </p:blipFill>
        <p:spPr bwMode="auto">
          <a:xfrm>
            <a:off x="827088" y="1989138"/>
            <a:ext cx="71278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775171D-9638-2C5C-C25C-9E8B9B01CE40}"/>
              </a:ext>
            </a:extLst>
          </p:cNvPr>
          <p:cNvSpPr/>
          <p:nvPr/>
        </p:nvSpPr>
        <p:spPr>
          <a:xfrm>
            <a:off x="349250" y="5549900"/>
            <a:ext cx="84709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sr-Cyrl-RS" sz="2400" dirty="0">
                <a:solidFill>
                  <a:schemeClr val="tx1"/>
                </a:solidFill>
              </a:rPr>
              <a:t>4. </a:t>
            </a:r>
            <a:r>
              <a:rPr lang="en-GB" sz="2400" dirty="0">
                <a:solidFill>
                  <a:schemeClr val="tx1"/>
                </a:solidFill>
              </a:rPr>
              <a:t>Processing (intron excision in spliceosomes in the nucleus)</a:t>
            </a:r>
          </a:p>
          <a:p>
            <a:pPr algn="just">
              <a:defRPr/>
            </a:pPr>
            <a:r>
              <a:rPr lang="en-GB" sz="2400" dirty="0">
                <a:solidFill>
                  <a:schemeClr val="tx1"/>
                </a:solidFill>
              </a:rPr>
              <a:t>and alternative splicing (combining exons)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E0154CA2-8447-DBE5-0F67-1FB6257FB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788" y="549275"/>
            <a:ext cx="8567737" cy="5759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sr-Cyrl-R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</a:t>
            </a:r>
            <a:r>
              <a:rPr lang="sr-Latn-C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types of RNA polymerase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enzymes (RNA poly I transcribes rRNA, RNA poly II transcribes iRNA, and RNA poly III transcribes tRNA and 5S rRNA), in prokaryotes only one RNA polymerase.</a:t>
            </a:r>
            <a:endParaRPr lang="ru-RU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participation of </a:t>
            </a:r>
            <a:r>
              <a:rPr lang="sr-Latn-C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 factor </a:t>
            </a:r>
            <a:r>
              <a:rPr lang="sr-Latn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proteins is necessary for the initiation of transcription.</a:t>
            </a:r>
            <a:endParaRPr lang="en-US" altLang="en-US" sz="2800" dirty="0"/>
          </a:p>
        </p:txBody>
      </p:sp>
      <p:pic>
        <p:nvPicPr>
          <p:cNvPr id="10243" name="Picture 4" descr="http://www.namrata.co/wp-content/uploads/2013/05/Histone-actylation-and-chromatin-remodeling.bmp">
            <a:hlinkClick r:id="rId2"/>
            <a:extLst>
              <a:ext uri="{FF2B5EF4-FFF2-40B4-BE49-F238E27FC236}">
                <a16:creationId xmlns:a16="http://schemas.microsoft.com/office/drawing/2014/main" id="{58A61785-29A2-E890-0C9A-90F17545A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860800"/>
            <a:ext cx="5514975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354489DB-96C9-4635-22B8-EE8AF3E8D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GB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RNA polymerase enzyme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4CCFABE-D80C-4CD8-DCF4-45C1FC8800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9400" y="1773238"/>
            <a:ext cx="4038600" cy="45354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independently initiate the synthesis of a polynucleotide chain.</a:t>
            </a:r>
          </a:p>
          <a:p>
            <a:pPr eaLnBrk="1" hangingPunct="1">
              <a:buFontTx/>
              <a:buNone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moves along the DNA template chain in the 3</a:t>
            </a:r>
            <a:r>
              <a:rPr lang="en-GB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- 5</a:t>
            </a:r>
            <a:r>
              <a:rPr lang="en-GB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direction, and connects ribonucleotides by forming phosphodiester bonds in the 5</a:t>
            </a:r>
            <a:r>
              <a:rPr lang="en-GB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- 3</a:t>
            </a:r>
            <a:r>
              <a:rPr lang="en-GB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direction.</a:t>
            </a:r>
          </a:p>
          <a:p>
            <a:pPr eaLnBrk="1" hangingPunct="1">
              <a:buFontTx/>
              <a:buNone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enzyme body consists of 4 subunits. The </a:t>
            </a:r>
            <a:r>
              <a:rPr lang="el-G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 is loosely connected to the enzyme body and together they form the holoenzyme.</a:t>
            </a:r>
            <a:endParaRPr lang="el-G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6" descr="https://classconnection.s3.amazonaws.com/708/flashcards/990708/png/screen_shot_2012-11-03_at_73359_pm1351985645964.png">
            <a:hlinkClick r:id="rId2"/>
            <a:extLst>
              <a:ext uri="{FF2B5EF4-FFF2-40B4-BE49-F238E27FC236}">
                <a16:creationId xmlns:a16="http://schemas.microsoft.com/office/drawing/2014/main" id="{1EA40C65-84A5-4CC8-EA23-74EF34D5E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29915" r="47321"/>
          <a:stretch>
            <a:fillRect/>
          </a:stretch>
        </p:blipFill>
        <p:spPr bwMode="auto">
          <a:xfrm>
            <a:off x="4859338" y="2420938"/>
            <a:ext cx="36734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E28FF7FF-17B9-B9CE-4229-8AA9D8415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en-GB" altLang="en-US" dirty="0">
                <a:solidFill>
                  <a:schemeClr val="tx1"/>
                </a:solidFill>
              </a:rPr>
              <a:t>Transcription stages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1119C72-992D-D679-286A-B8D085DE5B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952625"/>
            <a:ext cx="4037013" cy="467995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sr-Cyrl-CS" altLang="en-US" b="1" dirty="0"/>
              <a:t>1</a:t>
            </a:r>
            <a:r>
              <a:rPr lang="en-GB" altLang="en-US" b="1" dirty="0"/>
              <a:t>. Recognition and binding of RNA polymerase to the promoter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GB" altLang="en-US" b="1" dirty="0"/>
              <a:t>2. Initiation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GB" altLang="en-US" b="1" dirty="0"/>
              <a:t>3. Elongation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GB" altLang="en-US" b="1" dirty="0"/>
              <a:t>4. Termination: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GB" altLang="en-US" b="1" dirty="0"/>
              <a:t>a) self-termination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GB" altLang="en-US" b="1" dirty="0"/>
              <a:t>b) by termination protein (Rho factor)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6" descr="http://manage.meritnation.net/app/webroot/img/study_content/content_ck_images/images/transcription.png">
            <a:hlinkClick r:id="rId2"/>
            <a:extLst>
              <a:ext uri="{FF2B5EF4-FFF2-40B4-BE49-F238E27FC236}">
                <a16:creationId xmlns:a16="http://schemas.microsoft.com/office/drawing/2014/main" id="{1E3D3D5D-DCBF-5F93-2F91-376B8FD0B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952625"/>
            <a:ext cx="4114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8908416B-E121-3140-06BE-8BBD59F2D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63575"/>
            <a:ext cx="8650288" cy="855663"/>
          </a:xfrm>
        </p:spPr>
        <p:txBody>
          <a:bodyPr/>
          <a:lstStyle/>
          <a:p>
            <a:r>
              <a:rPr lang="en-GB" altLang="en-US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 of movement of RNA polymerase enzymes 3</a:t>
            </a:r>
            <a:r>
              <a:rPr lang="en-GB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GB" altLang="en-US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en-GB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endParaRPr lang="en-US" altLang="en-US" sz="2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5" name="Picture 2" descr="https://cnx.org/resources/bb2b28ac6f42c19f7ba82f0f4dfda90c885ae044/Figure_15_02_02.jpg">
            <a:hlinkClick r:id="rId2"/>
            <a:extLst>
              <a:ext uri="{FF2B5EF4-FFF2-40B4-BE49-F238E27FC236}">
                <a16:creationId xmlns:a16="http://schemas.microsoft.com/office/drawing/2014/main" id="{267A117F-0A73-2B78-EAD3-680BF97A2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349500"/>
            <a:ext cx="762000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C5E5A29-BF69-5613-4884-E886506D854E}"/>
              </a:ext>
            </a:extLst>
          </p:cNvPr>
          <p:cNvSpPr/>
          <p:nvPr/>
        </p:nvSpPr>
        <p:spPr>
          <a:xfrm>
            <a:off x="755650" y="6021388"/>
            <a:ext cx="7777163" cy="6699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 occurs in the 5'-3' direction.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E7A282A-B0E0-B125-F3C5-067FDDCD4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primary mRNA transcript is not stable and biologically functional</a:t>
            </a:r>
            <a:endParaRPr lang="en-US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E271D59B-0A68-5621-331E-27E693502354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250825" y="1773238"/>
            <a:ext cx="4629150" cy="4968875"/>
          </a:xfrm>
        </p:spPr>
        <p:txBody>
          <a:bodyPr>
            <a:normAutofit fontScale="92500" lnSpcReduction="10000"/>
          </a:bodyPr>
          <a:lstStyle/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200" dirty="0"/>
              <a:t>-Processing begins during transcription of the primary mRNA transcript - short sequences of modified nucleotides called </a:t>
            </a:r>
            <a:r>
              <a:rPr lang="en-US" sz="2200" b="1" dirty="0"/>
              <a:t>CAPs</a:t>
            </a:r>
            <a:r>
              <a:rPr lang="en-US" sz="2200" dirty="0"/>
              <a:t> are added to the </a:t>
            </a:r>
            <a:r>
              <a:rPr lang="en-US" sz="2200" b="1" dirty="0"/>
              <a:t>5' end </a:t>
            </a:r>
            <a:r>
              <a:rPr lang="en-US" sz="2200" dirty="0"/>
              <a:t>(7 </a:t>
            </a:r>
            <a:r>
              <a:rPr lang="en-US" sz="2200" dirty="0" err="1"/>
              <a:t>mGTP</a:t>
            </a:r>
            <a:r>
              <a:rPr lang="en-US" sz="2200" dirty="0"/>
              <a:t>) - plays a role in binding ribosomes to the 5' end of the mRNA.</a:t>
            </a: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200" dirty="0"/>
              <a:t>- At the </a:t>
            </a:r>
            <a:r>
              <a:rPr lang="en-US" sz="2200" b="1" dirty="0"/>
              <a:t>3' end </a:t>
            </a:r>
            <a:r>
              <a:rPr lang="en-US" sz="2200" dirty="0"/>
              <a:t>of the mRNA, a special polymerase (poly A polymerase) adds about 200 A, forming a </a:t>
            </a:r>
            <a:r>
              <a:rPr lang="en-US" sz="2200" b="1" dirty="0"/>
              <a:t>poly A tail </a:t>
            </a:r>
            <a:r>
              <a:rPr lang="en-US" sz="2200" dirty="0"/>
              <a:t>- protects against mRNA degradation and plays a role in the transport of mature mRNA from the nucleus to the cytoplasm.</a:t>
            </a:r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endParaRPr lang="en-US" sz="2200" dirty="0"/>
          </a:p>
          <a:p>
            <a:pPr marL="3657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200" b="1" dirty="0"/>
              <a:t>Becomes biologically functional by splicing introns and combining exons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 descr="Eukaryotic posttranscriptional process">
            <a:extLst>
              <a:ext uri="{FF2B5EF4-FFF2-40B4-BE49-F238E27FC236}">
                <a16:creationId xmlns:a16="http://schemas.microsoft.com/office/drawing/2014/main" id="{30E49B57-5BDD-419B-10AD-C84C6DE9A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628775"/>
            <a:ext cx="387667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0831CF8-A936-8FA7-E142-9CA22C5BA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533400"/>
            <a:ext cx="8229600" cy="711200"/>
          </a:xfrm>
        </p:spPr>
        <p:txBody>
          <a:bodyPr/>
          <a:lstStyle/>
          <a:p>
            <a:pPr algn="ctr"/>
            <a:r>
              <a:rPr lang="en-GB" alt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rRNA transcription</a:t>
            </a:r>
            <a:endParaRPr lang="en-US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759FA-5536-00D0-E284-3826CD7A4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492250"/>
            <a:ext cx="8785225" cy="5365750"/>
          </a:xfrm>
        </p:spPr>
        <p:txBody>
          <a:bodyPr/>
          <a:lstStyle/>
          <a:p>
            <a:pPr>
              <a:buFont typeface="Wingdings 2" panose="05020102010507070707" pitchFamily="18" charset="2"/>
              <a:buChar char=""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rRNA builds ribosomes (</a:t>
            </a:r>
            <a:r>
              <a:rPr lang="en-GB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40S: 18S </a:t>
            </a:r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60S: 28S, 5.8S, 5S rRNA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mammals, there are a large number of rRNA genes.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genes for 18S, 28S, 5.8S rRNA are located in a sequence and are repeated multiple times. Each sequence of 3 genes has a common promoter - one transcription unit.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 is carried out by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 polymerase I.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common primary transcript (45S rRNA) is formed, which is cut by specific ribonucleases to produce mature 18S, 28S, 5.8S rRNA.</a:t>
            </a:r>
          </a:p>
          <a:p>
            <a:pPr>
              <a:buFont typeface="Wingdings 2" panose="05020102010507070707" pitchFamily="18" charset="2"/>
              <a:buChar char=""/>
              <a:defRPr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humans, genes are located in numerous places in the genome, on the short arms of the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acrocentrics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around which nucleoli are formed, and these regions are called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nucleolus organizers (NORs)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809</TotalTime>
  <Words>758</Words>
  <Application>Microsoft Macintosh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Times New Roman</vt:lpstr>
      <vt:lpstr>Flow</vt:lpstr>
      <vt:lpstr>TRANSCRIPTION</vt:lpstr>
      <vt:lpstr>TRANSCRIPTION</vt:lpstr>
      <vt:lpstr>       3. The nuclear gene is discontinuous (alternating exons and introns), the primarily synthesized mRNA is not functional, in prokaryotes it is continuous (only coding sequences) </vt:lpstr>
      <vt:lpstr>PowerPoint Presentation</vt:lpstr>
      <vt:lpstr>RNA polymerase enzyme</vt:lpstr>
      <vt:lpstr>Transcription stages</vt:lpstr>
      <vt:lpstr>Direction of movement of RNA polymerase enzymes 3'-5'</vt:lpstr>
      <vt:lpstr>The primary mRNA transcript is not stable and biologically functional</vt:lpstr>
      <vt:lpstr>rRNA transcription</vt:lpstr>
      <vt:lpstr>5S rRNA genes</vt:lpstr>
      <vt:lpstr>Transcription of tRNA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2-Humani genom</dc:title>
  <dc:creator>Olivera</dc:creator>
  <cp:lastModifiedBy>Microsoft Office User</cp:lastModifiedBy>
  <cp:revision>184</cp:revision>
  <dcterms:created xsi:type="dcterms:W3CDTF">2007-09-27T11:26:11Z</dcterms:created>
  <dcterms:modified xsi:type="dcterms:W3CDTF">2025-12-23T08:50:18Z</dcterms:modified>
</cp:coreProperties>
</file>